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6"/>
  </p:notesMasterIdLst>
  <p:sldIdLst>
    <p:sldId id="302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5D123A-A55B-4BEE-8D69-6E2C802FE1BA}" type="datetimeFigureOut">
              <a:rPr lang="fi-FI" smtClean="0"/>
              <a:t>9.6.2023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FC38A7-5804-45CA-96A7-1C524C4E36AC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952260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FI" dirty="0"/>
              <a:t>Osakkaat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7DBC34F-9245-4E42-8E39-878CFD0FBD90}" type="slidenum">
              <a:rPr kumimoji="0" lang="en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6115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959ACDA-52F4-A64E-9A26-35721711EE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22402" y="1864910"/>
            <a:ext cx="8547196" cy="3128180"/>
          </a:xfrm>
          <a:prstGeom prst="rect">
            <a:avLst/>
          </a:prstGeom>
        </p:spPr>
      </p:pic>
      <p:pic>
        <p:nvPicPr>
          <p:cNvPr id="3" name="Picture 2" descr="Text&#10;&#10;Description automatically generated with medium confidence">
            <a:extLst>
              <a:ext uri="{FF2B5EF4-FFF2-40B4-BE49-F238E27FC236}">
                <a16:creationId xmlns:a16="http://schemas.microsoft.com/office/drawing/2014/main" id="{F0854522-647E-DC43-A792-CE7072EFF0D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379" y="6054211"/>
            <a:ext cx="656673" cy="47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9935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13CBD422-CCAE-BB4F-9EA0-89ED7D39117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-3174"/>
          <a:stretch/>
        </p:blipFill>
        <p:spPr>
          <a:xfrm>
            <a:off x="0" y="0"/>
            <a:ext cx="8510954" cy="6858000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82943455-6BDD-7847-B2CB-788E167A0D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069058" y="703384"/>
            <a:ext cx="6311705" cy="1876087"/>
          </a:xfrm>
          <a:prstGeom prst="rect">
            <a:avLst/>
          </a:prstGeom>
        </p:spPr>
        <p:txBody>
          <a:bodyPr anchor="b"/>
          <a:lstStyle>
            <a:lvl1pPr algn="r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6" name="Subtitle 2">
            <a:extLst>
              <a:ext uri="{FF2B5EF4-FFF2-40B4-BE49-F238E27FC236}">
                <a16:creationId xmlns:a16="http://schemas.microsoft.com/office/drawing/2014/main" id="{6FD3D3CC-420F-A240-83F1-DC528329E0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69058" y="2804675"/>
            <a:ext cx="6311705" cy="95635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FI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84DB8DD-5495-624F-9038-D3B011E1C6A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58400" y="6246151"/>
            <a:ext cx="1186816" cy="312683"/>
          </a:xfrm>
          <a:prstGeom prst="rect">
            <a:avLst/>
          </a:prstGeom>
        </p:spPr>
      </p:pic>
      <p:pic>
        <p:nvPicPr>
          <p:cNvPr id="7" name="Picture 6" descr="Text&#10;&#10;Description automatically generated with medium confidence">
            <a:extLst>
              <a:ext uri="{FF2B5EF4-FFF2-40B4-BE49-F238E27FC236}">
                <a16:creationId xmlns:a16="http://schemas.microsoft.com/office/drawing/2014/main" id="{B931C77C-66D7-A848-93F7-F06C45045807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379" y="6054211"/>
            <a:ext cx="656673" cy="47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5372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29835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E75CF9-A3BC-8C43-91B0-AAEB82544A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497682"/>
            <a:ext cx="9144000" cy="1075787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8B4BDB7-C9CE-0140-BA32-CC08B8AEFFB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6054211"/>
            <a:ext cx="9144000" cy="479324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959ACDA-52F4-A64E-9A26-35721711EE1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822402" y="1290783"/>
            <a:ext cx="8547196" cy="3128180"/>
          </a:xfrm>
          <a:prstGeom prst="rect">
            <a:avLst/>
          </a:prstGeom>
        </p:spPr>
      </p:pic>
      <p:pic>
        <p:nvPicPr>
          <p:cNvPr id="5" name="Picture 4" descr="Text&#10;&#10;Description automatically generated with medium confidence">
            <a:extLst>
              <a:ext uri="{FF2B5EF4-FFF2-40B4-BE49-F238E27FC236}">
                <a16:creationId xmlns:a16="http://schemas.microsoft.com/office/drawing/2014/main" id="{A0133527-5498-734B-BD20-3C63EB56CAE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379" y="6054211"/>
            <a:ext cx="656673" cy="47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3261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689E38D2-4504-7441-AE51-363D18C17E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78222" y="0"/>
            <a:ext cx="3913777" cy="654517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10357394-DFE9-494F-844E-83A391A108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4005" y="703384"/>
            <a:ext cx="6311705" cy="1876087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B558736D-B809-374F-8615-67C24DBFB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4005" y="2804675"/>
            <a:ext cx="6311705" cy="95635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FI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85A8A2A-F612-B443-9C05-1D579CC5F3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58400" y="6246151"/>
            <a:ext cx="1186816" cy="312683"/>
          </a:xfrm>
          <a:prstGeom prst="rect">
            <a:avLst/>
          </a:prstGeom>
        </p:spPr>
      </p:pic>
      <p:pic>
        <p:nvPicPr>
          <p:cNvPr id="7" name="Picture 6" descr="Text&#10;&#10;Description automatically generated with medium confidence">
            <a:extLst>
              <a:ext uri="{FF2B5EF4-FFF2-40B4-BE49-F238E27FC236}">
                <a16:creationId xmlns:a16="http://schemas.microsoft.com/office/drawing/2014/main" id="{4C375FE9-570F-7C40-9221-A7F61FCC32D0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379" y="6054211"/>
            <a:ext cx="656673" cy="47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7857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689E38D2-4504-7441-AE51-363D18C17E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7709" y="-135649"/>
            <a:ext cx="9013372" cy="699364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10357394-DFE9-494F-844E-83A391A108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59481" y="703384"/>
            <a:ext cx="7560429" cy="1876087"/>
          </a:xfrm>
          <a:prstGeom prst="rect">
            <a:avLst/>
          </a:prstGeom>
        </p:spPr>
        <p:txBody>
          <a:bodyPr anchor="b"/>
          <a:lstStyle>
            <a:lvl1pPr algn="r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B558736D-B809-374F-8615-67C24DBFB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9480" y="2804675"/>
            <a:ext cx="7560429" cy="95635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FI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85A8A2A-F612-B443-9C05-1D579CC5F3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58400" y="6246151"/>
            <a:ext cx="1186816" cy="312683"/>
          </a:xfrm>
          <a:prstGeom prst="rect">
            <a:avLst/>
          </a:prstGeom>
        </p:spPr>
      </p:pic>
      <p:pic>
        <p:nvPicPr>
          <p:cNvPr id="7" name="Picture 6" descr="Text&#10;&#10;Description automatically generated with medium confidence">
            <a:extLst>
              <a:ext uri="{FF2B5EF4-FFF2-40B4-BE49-F238E27FC236}">
                <a16:creationId xmlns:a16="http://schemas.microsoft.com/office/drawing/2014/main" id="{53DD05DF-D39C-2B46-87AE-D682F7832AD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379" y="6054211"/>
            <a:ext cx="656673" cy="47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460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 with medium confidence">
            <a:extLst>
              <a:ext uri="{FF2B5EF4-FFF2-40B4-BE49-F238E27FC236}">
                <a16:creationId xmlns:a16="http://schemas.microsoft.com/office/drawing/2014/main" id="{689E38D2-4504-7441-AE51-363D18C17E1D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69151"/>
            <a:ext cx="9013372" cy="6993649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10357394-DFE9-494F-844E-83A391A108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59481" y="703384"/>
            <a:ext cx="7560429" cy="1876087"/>
          </a:xfrm>
          <a:prstGeom prst="rect">
            <a:avLst/>
          </a:prstGeom>
        </p:spPr>
        <p:txBody>
          <a:bodyPr anchor="b"/>
          <a:lstStyle>
            <a:lvl1pPr algn="r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B558736D-B809-374F-8615-67C24DBFB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9480" y="2804675"/>
            <a:ext cx="7560429" cy="95635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FI" dirty="0"/>
          </a:p>
        </p:txBody>
      </p:sp>
      <p:pic>
        <p:nvPicPr>
          <p:cNvPr id="7" name="Picture 6" descr="Text&#10;&#10;Description automatically generated with medium confidence">
            <a:extLst>
              <a:ext uri="{FF2B5EF4-FFF2-40B4-BE49-F238E27FC236}">
                <a16:creationId xmlns:a16="http://schemas.microsoft.com/office/drawing/2014/main" id="{53DD05DF-D39C-2B46-87AE-D682F7832AD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379" y="6054211"/>
            <a:ext cx="656673" cy="47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06284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46AADEA4-EC81-D849-A1AA-AE63B82B9D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53036" y="0"/>
            <a:ext cx="6138964" cy="6830804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10357394-DFE9-494F-844E-83A391A108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4005" y="703384"/>
            <a:ext cx="6311705" cy="1876087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B558736D-B809-374F-8615-67C24DBFB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4005" y="2804675"/>
            <a:ext cx="6311705" cy="95635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FI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85A8A2A-F612-B443-9C05-1D579CC5F3B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58400" y="6246151"/>
            <a:ext cx="1186816" cy="312683"/>
          </a:xfrm>
          <a:prstGeom prst="rect">
            <a:avLst/>
          </a:prstGeom>
        </p:spPr>
      </p:pic>
      <p:pic>
        <p:nvPicPr>
          <p:cNvPr id="10" name="Picture 9" descr="Text&#10;&#10;Description automatically generated with medium confidence">
            <a:extLst>
              <a:ext uri="{FF2B5EF4-FFF2-40B4-BE49-F238E27FC236}">
                <a16:creationId xmlns:a16="http://schemas.microsoft.com/office/drawing/2014/main" id="{84D661E3-D871-104D-B923-C62668DBB549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379" y="6054211"/>
            <a:ext cx="656673" cy="47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4157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&#10;&#10;Description automatically generated">
            <a:extLst>
              <a:ext uri="{FF2B5EF4-FFF2-40B4-BE49-F238E27FC236}">
                <a16:creationId xmlns:a16="http://schemas.microsoft.com/office/drawing/2014/main" id="{46AADEA4-EC81-D849-A1AA-AE63B82B9D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053036" y="0"/>
            <a:ext cx="6138964" cy="6830804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10357394-DFE9-494F-844E-83A391A108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4005" y="703384"/>
            <a:ext cx="6311705" cy="1876087"/>
          </a:xfrm>
          <a:prstGeom prst="rect">
            <a:avLst/>
          </a:prstGeom>
        </p:spPr>
        <p:txBody>
          <a:bodyPr anchor="b"/>
          <a:lstStyle>
            <a:lvl1pPr algn="l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B558736D-B809-374F-8615-67C24DBFB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4005" y="2804675"/>
            <a:ext cx="6311705" cy="956359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FI" dirty="0"/>
          </a:p>
        </p:txBody>
      </p:sp>
      <p:pic>
        <p:nvPicPr>
          <p:cNvPr id="10" name="Picture 9" descr="Text&#10;&#10;Description automatically generated with medium confidence">
            <a:extLst>
              <a:ext uri="{FF2B5EF4-FFF2-40B4-BE49-F238E27FC236}">
                <a16:creationId xmlns:a16="http://schemas.microsoft.com/office/drawing/2014/main" id="{84D661E3-D871-104D-B923-C62668DBB549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379" y="6054211"/>
            <a:ext cx="656673" cy="47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7343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id="{10357394-DFE9-494F-844E-83A391A108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859481" y="703384"/>
            <a:ext cx="7560429" cy="1876087"/>
          </a:xfrm>
          <a:prstGeom prst="rect">
            <a:avLst/>
          </a:prstGeom>
        </p:spPr>
        <p:txBody>
          <a:bodyPr anchor="b"/>
          <a:lstStyle>
            <a:lvl1pPr algn="r">
              <a:defRPr sz="6000">
                <a:solidFill>
                  <a:schemeClr val="accent4"/>
                </a:solidFill>
              </a:defRPr>
            </a:lvl1pPr>
          </a:lstStyle>
          <a:p>
            <a:r>
              <a:rPr lang="en-GB" dirty="0"/>
              <a:t>Click to edit Master title style</a:t>
            </a:r>
            <a:endParaRPr lang="en-FI" dirty="0"/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B558736D-B809-374F-8615-67C24DBFB62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59480" y="2804675"/>
            <a:ext cx="7560429" cy="956359"/>
          </a:xfrm>
          <a:prstGeom prst="rect">
            <a:avLst/>
          </a:prstGeo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dirty="0"/>
              <a:t>Click to edit Master subtitle style</a:t>
            </a:r>
            <a:endParaRPr lang="en-FI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85A8A2A-F612-B443-9C05-1D579CC5F3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058400" y="6246151"/>
            <a:ext cx="1186816" cy="312683"/>
          </a:xfrm>
          <a:prstGeom prst="rect">
            <a:avLst/>
          </a:prstGeom>
        </p:spPr>
      </p:pic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6C01BE2B-BB48-7A4C-93F8-C5022FDB418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flipV="1">
            <a:off x="0" y="1421112"/>
            <a:ext cx="7125195" cy="5436887"/>
          </a:xfrm>
          <a:prstGeom prst="rect">
            <a:avLst/>
          </a:prstGeom>
        </p:spPr>
      </p:pic>
      <p:pic>
        <p:nvPicPr>
          <p:cNvPr id="7" name="Picture 6" descr="Text&#10;&#10;Description automatically generated with medium confidence">
            <a:extLst>
              <a:ext uri="{FF2B5EF4-FFF2-40B4-BE49-F238E27FC236}">
                <a16:creationId xmlns:a16="http://schemas.microsoft.com/office/drawing/2014/main" id="{B3CB0E50-BA49-494C-85A3-048CBBBD7A1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379" y="6054211"/>
            <a:ext cx="656673" cy="4793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9323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34239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" name="Picture 34">
            <a:extLst>
              <a:ext uri="{FF2B5EF4-FFF2-40B4-BE49-F238E27FC236}">
                <a16:creationId xmlns:a16="http://schemas.microsoft.com/office/drawing/2014/main" id="{CA9D0616-0089-C1C1-C9D8-1E29168782E0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664091" y="6191789"/>
            <a:ext cx="1256976" cy="460039"/>
          </a:xfrm>
          <a:prstGeom prst="rect">
            <a:avLst/>
          </a:prstGeom>
        </p:spPr>
      </p:pic>
      <p:sp>
        <p:nvSpPr>
          <p:cNvPr id="2" name="Content Placeholder 9">
            <a:extLst>
              <a:ext uri="{FF2B5EF4-FFF2-40B4-BE49-F238E27FC236}">
                <a16:creationId xmlns:a16="http://schemas.microsoft.com/office/drawing/2014/main" id="{295FD8F0-2E82-D093-68D4-9FEB8BC4475B}"/>
              </a:ext>
            </a:extLst>
          </p:cNvPr>
          <p:cNvSpPr txBox="1">
            <a:spLocks/>
          </p:cNvSpPr>
          <p:nvPr/>
        </p:nvSpPr>
        <p:spPr>
          <a:xfrm>
            <a:off x="971203" y="1414530"/>
            <a:ext cx="2959677" cy="4030630"/>
          </a:xfrm>
          <a:prstGeom prst="rect">
            <a:avLst/>
          </a:prstGeom>
        </p:spPr>
        <p:txBody>
          <a:bodyPr numCol="1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Tampereen</a:t>
            </a: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kaupunki</a:t>
            </a: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44,11 %</a:t>
            </a:r>
            <a:b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br>
              <a:rPr kumimoji="0" lang="fi-FI" sz="1000" b="1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fi-FI" sz="1000" b="1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Pirkanmaan hyvinvointialue	42,06 %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Kanta-Hämeen</a:t>
            </a: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1000" b="1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hyvinvointialue</a:t>
            </a:r>
            <a:r>
              <a:rPr kumimoji="0" lang="en-GB" sz="1000" b="1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11,99 %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Tuomi Logistiikka Oy 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0,29 %</a:t>
            </a:r>
            <a:endParaRPr kumimoji="0" lang="en-GB" sz="900" b="0" i="0" u="none" strike="noStrike" kern="1200" cap="none" spc="0" normalizeH="0" baseline="0" noProof="0" dirty="0">
              <a:ln>
                <a:noFill/>
              </a:ln>
              <a:solidFill>
                <a:srgbClr val="00243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Fimlab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Laboratoriot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Oy	0,08 %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Akaan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kaupunki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		0,06 %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Etelä-Pohjanmaan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hyvinvointialue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0,06 %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Hämeenkyrön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kunta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	0,06 %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Ikaalisten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kaupunki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	0,06 %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Juupajoen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kunta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		0,06 %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Jämsän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kaupunki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		0,06 %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Kangasalan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kaupunki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	0,06 %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Lempäälän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kunta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		0,06 %</a:t>
            </a:r>
          </a:p>
          <a:p>
            <a:pPr marL="0" marR="0" lvl="0" indent="0" algn="l" defTabSz="914400" rtl="0" eaLnBrk="1" fontAlgn="auto" latinLnBrk="0" hangingPunct="1">
              <a:lnSpc>
                <a:spcPts val="8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FI" sz="1000" b="0" i="0" u="none" strike="noStrike" kern="1200" cap="none" spc="0" normalizeH="0" baseline="0" noProof="0" dirty="0">
              <a:ln>
                <a:noFill/>
              </a:ln>
              <a:solidFill>
                <a:srgbClr val="0024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Content Placeholder 9">
            <a:extLst>
              <a:ext uri="{FF2B5EF4-FFF2-40B4-BE49-F238E27FC236}">
                <a16:creationId xmlns:a16="http://schemas.microsoft.com/office/drawing/2014/main" id="{D29F65ED-49AF-E194-192F-66FC4F383FC5}"/>
              </a:ext>
            </a:extLst>
          </p:cNvPr>
          <p:cNvSpPr txBox="1">
            <a:spLocks/>
          </p:cNvSpPr>
          <p:nvPr/>
        </p:nvSpPr>
        <p:spPr>
          <a:xfrm>
            <a:off x="3930880" y="1413461"/>
            <a:ext cx="3095899" cy="2567586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171450" indent="-171450" algn="l" defTabSz="685800" rtl="0" eaLnBrk="1" latinLnBrk="0" hangingPunct="1">
              <a:lnSpc>
                <a:spcPct val="12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1350" b="0" i="0" kern="1200">
                <a:solidFill>
                  <a:schemeClr val="bg1"/>
                </a:solidFill>
                <a:latin typeface="Core Sans DS 35" panose="020F0503030302020204" pitchFamily="34" charset="77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200" b="0" i="0" kern="1200">
                <a:solidFill>
                  <a:schemeClr val="bg1"/>
                </a:solidFill>
                <a:latin typeface="Core Sans DS 35" panose="020F0503030302020204" pitchFamily="34" charset="77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050" b="0" i="0" kern="1200">
                <a:solidFill>
                  <a:schemeClr val="bg1"/>
                </a:solidFill>
                <a:latin typeface="Core Sans DS 35" panose="020F0503030302020204" pitchFamily="34" charset="77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900" b="0" i="0" kern="1200">
                <a:solidFill>
                  <a:schemeClr val="bg1"/>
                </a:solidFill>
                <a:latin typeface="Core Sans DS 35" panose="020F0503030302020204" pitchFamily="34" charset="77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12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750" b="0" i="0" kern="1200">
                <a:solidFill>
                  <a:schemeClr val="bg1"/>
                </a:solidFill>
                <a:latin typeface="Core Sans DS 35" panose="020F0503030302020204" pitchFamily="34" charset="77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Mänttä-Vilppulan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kaupunki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0,06 %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Nokian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kaupunki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		0,06 %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Oriveden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kaupunki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		0,06 %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Parkanon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kaupunki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0,06 %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Pirkkalan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kunta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		0,06 %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Punkalaitumen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kunta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		0,06 %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Pälkäneen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kunta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		0,06 %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Sastamalan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kaupunki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		0,06 %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Urjalan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kunta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			0,06 %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Valkeakosken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kaupunki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	  	0,06 %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Vesilahden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kunta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		0,06 %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Virtain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kaupunki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		0,06 %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Ylöjärven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kaupunki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 		0,06 %</a:t>
            </a:r>
          </a:p>
          <a:p>
            <a:pPr marL="0" marR="0" lvl="0" indent="0" algn="l" defTabSz="685783" rtl="0" eaLnBrk="1" fontAlgn="auto" latinLnBrk="0" hangingPunct="1">
              <a:lnSpc>
                <a:spcPct val="10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Istekki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Oy 			0,06 %</a:t>
            </a:r>
          </a:p>
        </p:txBody>
      </p:sp>
      <p:sp>
        <p:nvSpPr>
          <p:cNvPr id="4" name="Content Placeholder 9">
            <a:extLst>
              <a:ext uri="{FF2B5EF4-FFF2-40B4-BE49-F238E27FC236}">
                <a16:creationId xmlns:a16="http://schemas.microsoft.com/office/drawing/2014/main" id="{2CDA5AC2-5C3E-DE38-75BA-92806BCB8FB2}"/>
              </a:ext>
            </a:extLst>
          </p:cNvPr>
          <p:cNvSpPr txBox="1">
            <a:spLocks/>
          </p:cNvSpPr>
          <p:nvPr/>
        </p:nvSpPr>
        <p:spPr>
          <a:xfrm>
            <a:off x="7147968" y="1413461"/>
            <a:ext cx="3851473" cy="2815047"/>
          </a:xfrm>
          <a:prstGeom prst="rect">
            <a:avLst/>
          </a:prstGeom>
        </p:spPr>
        <p:txBody>
          <a:bodyPr numCol="1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Forssan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Seudun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Hyvinvointikuntayhtymä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0,02 %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Hattulan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kunta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	0,02 %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Hausjärven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kunta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	0,02 %	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Hämeenlinnan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kaupunki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0,02 %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Hämeenlinnan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Seudun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Vesi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Oy		0,02 % 	</a:t>
            </a:r>
            <a:b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b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Janakkalan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kunta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	0,02 %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Kanta-Hämeen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Sairaskotisäätiö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0,02 %</a:t>
            </a:r>
            <a:b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b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Lopen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kunta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	0,02 %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Riihimäen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 </a:t>
            </a:r>
            <a:r>
              <a:rPr kumimoji="0" lang="en-GB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kaupunki</a:t>
            </a: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0,02 %</a:t>
            </a:r>
            <a:b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b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Riihimäen seudun terveyskeskuksen </a:t>
            </a:r>
            <a:r>
              <a:rPr kumimoji="0" lang="fi-FI" sz="900" b="0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ky</a:t>
            </a:r>
            <a:r>
              <a:rPr kumimoji="0" lang="fi-FI" sz="9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0,02 %</a:t>
            </a:r>
            <a:b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br>
              <a:rPr kumimoji="0" lang="fi-FI" sz="1000" b="0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</a:br>
            <a:endParaRPr kumimoji="0" lang="fi-FI" sz="1000" b="0" i="0" u="none" strike="noStrike" kern="1200" cap="none" spc="0" normalizeH="0" baseline="0" noProof="0" dirty="0">
              <a:ln>
                <a:noFill/>
              </a:ln>
              <a:solidFill>
                <a:srgbClr val="00243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1800" b="1" i="0" u="none" strike="noStrike" kern="1200" cap="none" spc="0" normalizeH="0" baseline="0" noProof="0" dirty="0" err="1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Yhteensä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			100 %</a:t>
            </a:r>
            <a:endParaRPr kumimoji="0" lang="en-FI" sz="1800" b="0" i="0" u="none" strike="noStrike" kern="1200" cap="none" spc="0" normalizeH="0" baseline="0" noProof="0" dirty="0">
              <a:ln>
                <a:noFill/>
              </a:ln>
              <a:solidFill>
                <a:srgbClr val="002439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ts val="8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FI" sz="1000" b="0" i="0" u="none" strike="noStrike" kern="1200" cap="none" spc="0" normalizeH="0" baseline="0" noProof="0" dirty="0">
              <a:ln>
                <a:noFill/>
              </a:ln>
              <a:solidFill>
                <a:srgbClr val="002439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E8B04184-BF1C-34F1-AEA8-E3A4B7A1342A}"/>
              </a:ext>
            </a:extLst>
          </p:cNvPr>
          <p:cNvGrpSpPr/>
          <p:nvPr/>
        </p:nvGrpSpPr>
        <p:grpSpPr>
          <a:xfrm>
            <a:off x="971203" y="5443470"/>
            <a:ext cx="5435955" cy="998418"/>
            <a:chOff x="724296" y="5303991"/>
            <a:chExt cx="3978908" cy="730803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D2A43FC6-F1AC-429C-98B5-4A3E8280B671}"/>
                </a:ext>
              </a:extLst>
            </p:cNvPr>
            <p:cNvGrpSpPr/>
            <p:nvPr/>
          </p:nvGrpSpPr>
          <p:grpSpPr>
            <a:xfrm>
              <a:off x="1982097" y="5303991"/>
              <a:ext cx="1587054" cy="414074"/>
              <a:chOff x="1982097" y="5303991"/>
              <a:chExt cx="1587054" cy="414074"/>
            </a:xfrm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A4084064-9D85-3A9C-4941-F88ADDB66985}"/>
                  </a:ext>
                </a:extLst>
              </p:cNvPr>
              <p:cNvSpPr/>
              <p:nvPr/>
            </p:nvSpPr>
            <p:spPr>
              <a:xfrm>
                <a:off x="1982097" y="5303991"/>
                <a:ext cx="1465256" cy="290496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18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FI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5" name="Isosceles Triangle 15">
                <a:extLst>
                  <a:ext uri="{FF2B5EF4-FFF2-40B4-BE49-F238E27FC236}">
                    <a16:creationId xmlns:a16="http://schemas.microsoft.com/office/drawing/2014/main" id="{1D88B90C-C50B-989D-966C-DAFAB7349933}"/>
                  </a:ext>
                </a:extLst>
              </p:cNvPr>
              <p:cNvSpPr/>
              <p:nvPr/>
            </p:nvSpPr>
            <p:spPr>
              <a:xfrm rot="5400000">
                <a:off x="3427975" y="5391615"/>
                <a:ext cx="158776" cy="123577"/>
              </a:xfrm>
              <a:prstGeom prst="triangl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18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FI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6" name="Isosceles Triangle 16">
                <a:extLst>
                  <a:ext uri="{FF2B5EF4-FFF2-40B4-BE49-F238E27FC236}">
                    <a16:creationId xmlns:a16="http://schemas.microsoft.com/office/drawing/2014/main" id="{60356890-2A8F-D3D7-8B74-1439D9D0BDEA}"/>
                  </a:ext>
                </a:extLst>
              </p:cNvPr>
              <p:cNvSpPr/>
              <p:nvPr/>
            </p:nvSpPr>
            <p:spPr>
              <a:xfrm rot="10800000">
                <a:off x="2125931" y="5594488"/>
                <a:ext cx="158776" cy="123577"/>
              </a:xfrm>
              <a:prstGeom prst="triangl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18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FI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8CFC5228-F307-88EC-92C8-8B9922C7C965}"/>
                </a:ext>
              </a:extLst>
            </p:cNvPr>
            <p:cNvGrpSpPr/>
            <p:nvPr/>
          </p:nvGrpSpPr>
          <p:grpSpPr>
            <a:xfrm>
              <a:off x="724296" y="5303992"/>
              <a:ext cx="1237564" cy="714541"/>
              <a:chOff x="724296" y="5303992"/>
              <a:chExt cx="1237564" cy="714541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092684A7-B458-679D-46CB-55D71CB6E9F3}"/>
                  </a:ext>
                </a:extLst>
              </p:cNvPr>
              <p:cNvSpPr/>
              <p:nvPr/>
            </p:nvSpPr>
            <p:spPr>
              <a:xfrm>
                <a:off x="724296" y="5303992"/>
                <a:ext cx="1114877" cy="71454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18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FI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3" name="Isosceles Triangle 4">
                <a:extLst>
                  <a:ext uri="{FF2B5EF4-FFF2-40B4-BE49-F238E27FC236}">
                    <a16:creationId xmlns:a16="http://schemas.microsoft.com/office/drawing/2014/main" id="{D7A8437D-F5DD-B621-F47B-A2276F52FAA0}"/>
                  </a:ext>
                </a:extLst>
              </p:cNvPr>
              <p:cNvSpPr/>
              <p:nvPr/>
            </p:nvSpPr>
            <p:spPr>
              <a:xfrm rot="5400000">
                <a:off x="1820684" y="5391616"/>
                <a:ext cx="158776" cy="123577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18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FI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4" name="Isosceles Triangle 14">
                <a:extLst>
                  <a:ext uri="{FF2B5EF4-FFF2-40B4-BE49-F238E27FC236}">
                    <a16:creationId xmlns:a16="http://schemas.microsoft.com/office/drawing/2014/main" id="{05029CB9-3C95-05C8-6663-404FC0FE69AF}"/>
                  </a:ext>
                </a:extLst>
              </p:cNvPr>
              <p:cNvSpPr/>
              <p:nvPr/>
            </p:nvSpPr>
            <p:spPr>
              <a:xfrm rot="5400000">
                <a:off x="1820684" y="5801271"/>
                <a:ext cx="158776" cy="123577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18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FI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</p:grpSp>
        <p:grpSp>
          <p:nvGrpSpPr>
            <p:cNvPr id="20" name="Group 19">
              <a:extLst>
                <a:ext uri="{FF2B5EF4-FFF2-40B4-BE49-F238E27FC236}">
                  <a16:creationId xmlns:a16="http://schemas.microsoft.com/office/drawing/2014/main" id="{41643FA3-8593-E1EE-F238-EEA5C7507E3F}"/>
                </a:ext>
              </a:extLst>
            </p:cNvPr>
            <p:cNvGrpSpPr/>
            <p:nvPr/>
          </p:nvGrpSpPr>
          <p:grpSpPr>
            <a:xfrm>
              <a:off x="1981122" y="5612394"/>
              <a:ext cx="1466229" cy="406138"/>
              <a:chOff x="1981122" y="5612394"/>
              <a:chExt cx="1466229" cy="406138"/>
            </a:xfrm>
          </p:grpSpPr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25717BCC-8447-2DDF-3A05-444E8E07E22C}"/>
                  </a:ext>
                </a:extLst>
              </p:cNvPr>
              <p:cNvSpPr/>
              <p:nvPr/>
            </p:nvSpPr>
            <p:spPr>
              <a:xfrm>
                <a:off x="1981122" y="5728036"/>
                <a:ext cx="1466229" cy="290496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18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FI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  <p:sp>
            <p:nvSpPr>
              <p:cNvPr id="17" name="Isosceles Triangle 17">
                <a:extLst>
                  <a:ext uri="{FF2B5EF4-FFF2-40B4-BE49-F238E27FC236}">
                    <a16:creationId xmlns:a16="http://schemas.microsoft.com/office/drawing/2014/main" id="{10C204FD-57FF-70E4-D3AB-6A444C7178C6}"/>
                  </a:ext>
                </a:extLst>
              </p:cNvPr>
              <p:cNvSpPr/>
              <p:nvPr/>
            </p:nvSpPr>
            <p:spPr>
              <a:xfrm>
                <a:off x="3159284" y="5612394"/>
                <a:ext cx="158776" cy="123577"/>
              </a:xfrm>
              <a:prstGeom prst="triangle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189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FI" sz="18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endParaRPr>
              </a:p>
            </p:txBody>
          </p:sp>
        </p:grp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9EF336FD-7A2A-A43D-882B-2ECAF5308745}"/>
                </a:ext>
              </a:extLst>
            </p:cNvPr>
            <p:cNvSpPr/>
            <p:nvPr/>
          </p:nvSpPr>
          <p:spPr>
            <a:xfrm>
              <a:off x="3588327" y="5303992"/>
              <a:ext cx="1114877" cy="72169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18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FI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D0D88394-0BF8-CAA5-0D6C-E23492C1EA27}"/>
                </a:ext>
              </a:extLst>
            </p:cNvPr>
            <p:cNvSpPr txBox="1"/>
            <p:nvPr/>
          </p:nvSpPr>
          <p:spPr>
            <a:xfrm>
              <a:off x="724296" y="5562831"/>
              <a:ext cx="111487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18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YHTIÖKOKOUS</a:t>
              </a:r>
              <a:endParaRPr kumimoji="0" lang="en-FI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CD32305D-09E9-0DE4-4C8A-1E4754E4381C}"/>
                </a:ext>
              </a:extLst>
            </p:cNvPr>
            <p:cNvSpPr txBox="1"/>
            <p:nvPr/>
          </p:nvSpPr>
          <p:spPr>
            <a:xfrm>
              <a:off x="1981122" y="5369270"/>
              <a:ext cx="1467203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18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HALLITUS</a:t>
              </a:r>
              <a:endParaRPr kumimoji="0" lang="en-FI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2D6F26A9-35D0-5B1F-1EE9-F4A2142E0B2D}"/>
                </a:ext>
              </a:extLst>
            </p:cNvPr>
            <p:cNvSpPr txBox="1"/>
            <p:nvPr/>
          </p:nvSpPr>
          <p:spPr>
            <a:xfrm>
              <a:off x="1981122" y="5788573"/>
              <a:ext cx="14652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18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NEUVOTTELUKUNTA</a:t>
              </a:r>
              <a:endParaRPr kumimoji="0" lang="en-FI" sz="10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AE5BD7E5-5710-0D31-C118-160ECB796E7F}"/>
                </a:ext>
              </a:extLst>
            </p:cNvPr>
            <p:cNvSpPr txBox="1"/>
            <p:nvPr/>
          </p:nvSpPr>
          <p:spPr>
            <a:xfrm>
              <a:off x="3588327" y="5565877"/>
              <a:ext cx="1114877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57189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1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  <a:cs typeface="+mn-cs"/>
                </a:rPr>
                <a:t>TUOMI LOGISTIIKKA</a:t>
              </a:r>
              <a:endParaRPr kumimoji="0" lang="en-FI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endParaRPr>
            </a:p>
          </p:txBody>
        </p:sp>
      </p:grpSp>
      <p:sp>
        <p:nvSpPr>
          <p:cNvPr id="19" name="Suorakulmio 20">
            <a:extLst>
              <a:ext uri="{FF2B5EF4-FFF2-40B4-BE49-F238E27FC236}">
                <a16:creationId xmlns:a16="http://schemas.microsoft.com/office/drawing/2014/main" id="{0CEB92DE-D4D3-B3F1-C663-AD917D579924}"/>
              </a:ext>
            </a:extLst>
          </p:cNvPr>
          <p:cNvSpPr/>
          <p:nvPr/>
        </p:nvSpPr>
        <p:spPr>
          <a:xfrm>
            <a:off x="971203" y="568036"/>
            <a:ext cx="6318140" cy="61932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l" defTabSz="34288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3200" b="1" i="0" u="none" strike="noStrike" kern="1200" cap="none" spc="300" normalizeH="0" baseline="0" noProof="0" dirty="0">
                <a:ln>
                  <a:noFill/>
                </a:ln>
                <a:solidFill>
                  <a:srgbClr val="002439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OSAKKAAT</a:t>
            </a:r>
          </a:p>
        </p:txBody>
      </p:sp>
    </p:spTree>
    <p:extLst>
      <p:ext uri="{BB962C8B-B14F-4D97-AF65-F5344CB8AC3E}">
        <p14:creationId xmlns:p14="http://schemas.microsoft.com/office/powerpoint/2010/main" val="201797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pecial - logo">
  <a:themeElements>
    <a:clrScheme name="Tuomi">
      <a:dk1>
        <a:srgbClr val="002439"/>
      </a:dk1>
      <a:lt1>
        <a:srgbClr val="ECECE9"/>
      </a:lt1>
      <a:dk2>
        <a:srgbClr val="B6AFA6"/>
      </a:dk2>
      <a:lt2>
        <a:srgbClr val="DAD7D2"/>
      </a:lt2>
      <a:accent1>
        <a:srgbClr val="FF0060"/>
      </a:accent1>
      <a:accent2>
        <a:srgbClr val="003C66"/>
      </a:accent2>
      <a:accent3>
        <a:srgbClr val="0074BD"/>
      </a:accent3>
      <a:accent4>
        <a:srgbClr val="009EE3"/>
      </a:accent4>
      <a:accent5>
        <a:srgbClr val="0ABAEE"/>
      </a:accent5>
      <a:accent6>
        <a:srgbClr val="30510F"/>
      </a:accent6>
      <a:hlink>
        <a:srgbClr val="0ABAEE"/>
      </a:hlink>
      <a:folHlink>
        <a:srgbClr val="0075B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uomi-peruspohja-tumma-kevyt" id="{F6643735-7618-9F44-AB70-E5D0CFF48FD1}" vid="{15205C58-31A6-A647-84CC-03E5ED99B32D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EB54B71766718C43B8419CED5A5C4A18" ma:contentTypeVersion="17" ma:contentTypeDescription="Luo uusi asiakirja." ma:contentTypeScope="" ma:versionID="7259147939d074ead654277ea644ef9e">
  <xsd:schema xmlns:xsd="http://www.w3.org/2001/XMLSchema" xmlns:xs="http://www.w3.org/2001/XMLSchema" xmlns:p="http://schemas.microsoft.com/office/2006/metadata/properties" xmlns:ns1="http://schemas.microsoft.com/sharepoint/v3" xmlns:ns3="dc2369fa-91d2-4b2b-b8ff-c1574e819c2d" xmlns:ns4="ff2f95b6-390c-476e-bfde-54c22ef61568" targetNamespace="http://schemas.microsoft.com/office/2006/metadata/properties" ma:root="true" ma:fieldsID="fc93236c69b05b4a0ff8a5620bb6d8d0" ns1:_="" ns3:_="" ns4:_="">
    <xsd:import namespace="http://schemas.microsoft.com/sharepoint/v3"/>
    <xsd:import namespace="dc2369fa-91d2-4b2b-b8ff-c1574e819c2d"/>
    <xsd:import namespace="ff2f95b6-390c-476e-bfde-54c22ef6156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1:_ip_UnifiedCompliancePolicyProperties" minOccurs="0"/>
                <xsd:element ref="ns1:_ip_UnifiedCompliancePolicyUIActio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DateTaken" minOccurs="0"/>
                <xsd:element ref="ns4:MediaServiceOCR" minOccurs="0"/>
                <xsd:element ref="ns4:MediaServiceAutoKeyPoints" minOccurs="0"/>
                <xsd:element ref="ns4:MediaServiceKeyPoints" minOccurs="0"/>
                <xsd:element ref="ns4:MediaServiceLocation" minOccurs="0"/>
                <xsd:element ref="ns4:MediaLengthInSeconds" minOccurs="0"/>
                <xsd:element ref="ns4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13" nillable="true" ma:displayName="Yhtenäisen yhteensopivuuskäytännön ominaisuudet" ma:hidden="true" ma:internalName="_ip_UnifiedCompliancePolicyProperties">
      <xsd:simpleType>
        <xsd:restriction base="dms:Note"/>
      </xsd:simpleType>
    </xsd:element>
    <xsd:element name="_ip_UnifiedCompliancePolicyUIAction" ma:index="14" nillable="true" ma:displayName="Yhtenäisen yhteensopivuuskäytännön käyttöliittymän toiminto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2369fa-91d2-4b2b-b8ff-c1574e819c2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Jakamisvihjeen hajautus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2f95b6-390c-476e-bfde-54c22ef615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  <xsd:element name="MediaLengthInSeconds" ma:index="23" nillable="true" ma:displayName="Length (seconds)" ma:internalName="MediaLengthInSeconds" ma:readOnly="true">
      <xsd:simpleType>
        <xsd:restriction base="dms:Unknown"/>
      </xsd:simpleType>
    </xsd:element>
    <xsd:element name="_activity" ma:index="24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_activity xmlns="ff2f95b6-390c-476e-bfde-54c22ef61568" xsi:nil="true"/>
  </documentManagement>
</p:properties>
</file>

<file path=customXml/itemProps1.xml><?xml version="1.0" encoding="utf-8"?>
<ds:datastoreItem xmlns:ds="http://schemas.openxmlformats.org/officeDocument/2006/customXml" ds:itemID="{4C1A1A44-9931-4F26-8116-CB6B1E6BDBD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dc2369fa-91d2-4b2b-b8ff-c1574e819c2d"/>
    <ds:schemaRef ds:uri="ff2f95b6-390c-476e-bfde-54c22ef615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C92F721-97AA-4422-A998-68A1D753F5C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496B45A-4D12-4E17-A08D-DCE44B00430F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dc2369fa-91d2-4b2b-b8ff-c1574e819c2d"/>
    <ds:schemaRef ds:uri="http://schemas.microsoft.com/office/infopath/2007/PartnerControls"/>
    <ds:schemaRef ds:uri="ff2f95b6-390c-476e-bfde-54c22ef6156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252</Words>
  <Application>Microsoft Office PowerPoint</Application>
  <PresentationFormat>Laajakuva</PresentationFormat>
  <Paragraphs>41</Paragraphs>
  <Slides>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Special - logo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Hämäläinen Pauliina</dc:creator>
  <cp:lastModifiedBy>Hämäläinen Pauliina</cp:lastModifiedBy>
  <cp:revision>1</cp:revision>
  <dcterms:created xsi:type="dcterms:W3CDTF">2023-06-09T10:41:51Z</dcterms:created>
  <dcterms:modified xsi:type="dcterms:W3CDTF">2023-06-09T10:43:56Z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0x010100EB54B71766718C43B8419CED5A5C4A18</vt:lpwstr>
  </property>
</Properties>
</file>